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75" r:id="rId4"/>
    <p:sldId id="276" r:id="rId5"/>
    <p:sldId id="627" r:id="rId6"/>
    <p:sldId id="277" r:id="rId7"/>
    <p:sldId id="623" r:id="rId8"/>
    <p:sldId id="624" r:id="rId9"/>
    <p:sldId id="625" r:id="rId10"/>
    <p:sldId id="626" r:id="rId11"/>
    <p:sldId id="6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8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8"/>
    <p:restoredTop sz="96405"/>
  </p:normalViewPr>
  <p:slideViewPr>
    <p:cSldViewPr snapToGrid="0" snapToObjects="1">
      <p:cViewPr varScale="1">
        <p:scale>
          <a:sx n="98" d="100"/>
          <a:sy n="98" d="100"/>
        </p:scale>
        <p:origin x="21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GoogleDrive/My%20Drive/WWA/Projects/Utah%20Climate%20Change/Utah_FutureClimate_MACA_NCC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45509682911257"/>
          <c:y val="0.11574074074074074"/>
          <c:w val="0.81468610342626091"/>
          <c:h val="0.70768329466658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Snow!$B$10</c:f>
              <c:strCache>
                <c:ptCount val="1"/>
                <c:pt idx="0">
                  <c:v>RCP4.5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numRef>
              <c:f>Snow!$A$11:$A$13</c:f>
              <c:numCache>
                <c:formatCode>General</c:formatCode>
                <c:ptCount val="3"/>
                <c:pt idx="0">
                  <c:v>2040</c:v>
                </c:pt>
                <c:pt idx="1">
                  <c:v>2065</c:v>
                </c:pt>
                <c:pt idx="2">
                  <c:v>2090</c:v>
                </c:pt>
              </c:numCache>
            </c:numRef>
          </c:cat>
          <c:val>
            <c:numRef>
              <c:f>Snow!$B$11:$B$13</c:f>
              <c:numCache>
                <c:formatCode>General</c:formatCode>
                <c:ptCount val="3"/>
                <c:pt idx="0">
                  <c:v>-38.299999999999997</c:v>
                </c:pt>
                <c:pt idx="1">
                  <c:v>-54</c:v>
                </c:pt>
                <c:pt idx="2">
                  <c:v>-60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A-9D40-828B-D7E529ECA9AF}"/>
            </c:ext>
          </c:extLst>
        </c:ser>
        <c:ser>
          <c:idx val="1"/>
          <c:order val="1"/>
          <c:tx>
            <c:strRef>
              <c:f>Snow!$C$10</c:f>
              <c:strCache>
                <c:ptCount val="1"/>
                <c:pt idx="0">
                  <c:v>RCP8.5</c:v>
                </c:pt>
              </c:strCache>
            </c:strRef>
          </c:tx>
          <c:spPr>
            <a:solidFill>
              <a:srgbClr val="FF7B88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numRef>
              <c:f>Snow!$A$11:$A$13</c:f>
              <c:numCache>
                <c:formatCode>General</c:formatCode>
                <c:ptCount val="3"/>
                <c:pt idx="0">
                  <c:v>2040</c:v>
                </c:pt>
                <c:pt idx="1">
                  <c:v>2065</c:v>
                </c:pt>
                <c:pt idx="2">
                  <c:v>2090</c:v>
                </c:pt>
              </c:numCache>
            </c:numRef>
          </c:cat>
          <c:val>
            <c:numRef>
              <c:f>Snow!$C$11:$C$13</c:f>
              <c:numCache>
                <c:formatCode>General</c:formatCode>
                <c:ptCount val="3"/>
                <c:pt idx="0">
                  <c:v>-41.6</c:v>
                </c:pt>
                <c:pt idx="1">
                  <c:v>-66.2</c:v>
                </c:pt>
                <c:pt idx="2">
                  <c:v>-85.6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6A-9D40-828B-D7E529ECA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63458063"/>
        <c:axId val="1097478895"/>
      </c:barChart>
      <c:catAx>
        <c:axId val="11634580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478895"/>
        <c:crosses val="autoZero"/>
        <c:auto val="1"/>
        <c:lblAlgn val="ctr"/>
        <c:lblOffset val="100"/>
        <c:noMultiLvlLbl val="0"/>
      </c:catAx>
      <c:valAx>
        <c:axId val="1097478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/>
                  <a:t>% loss of snow water equivalent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458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38232720909884"/>
          <c:y val="5.7815689705449278E-4"/>
          <c:w val="0.71620559930008754"/>
          <c:h val="0.1005150918635170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99717-8908-044C-96D2-7F8E2C55B6C5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158AB-9F71-6044-932C-E449F954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3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</a:pPr>
            <a:fld id="{4CEB81F9-9F9F-6245-B118-E323D93D414F}" type="slidenum">
              <a:rPr lang="en-US" altLang="en-US">
                <a:latin typeface="Times New Roman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41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</a:pPr>
            <a:fld id="{4CEB81F9-9F9F-6245-B118-E323D93D414F}" type="slidenum">
              <a:rPr lang="en-US" altLang="en-US">
                <a:latin typeface="Times New Roman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75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A14D-A04E-C84E-A7E1-22C1FCA3E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E69D84-D1D0-D44E-A3E2-9B0EF9F4B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71F53-1829-2744-9142-6581CA7F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9D77-0D3B-1C44-9D60-8A95B08B95DB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9295D-AE77-D242-B4A7-0E352CF4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57EC3-E95A-EA4B-BD2D-5774E677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0756-81BD-5444-BE09-0F1D79C7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0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2769-A778-3748-B24B-D46CA9BE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134C1-E4E9-6E4E-9CEE-80CDEFC28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A21BD-CD69-3C43-B54E-A1DFD8B5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9D77-0D3B-1C44-9D60-8A95B08B95DB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0B445-3751-2645-86C0-DAAAB887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E2912-2CCE-2542-A460-1585EE6F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0756-81BD-5444-BE09-0F1D79C7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0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BA016-07CE-7B4C-9A52-BE5B89DC1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75A5F-7F67-2445-A0D9-2400035DA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1D376-305C-4B4B-9915-46658C91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9D77-0D3B-1C44-9D60-8A95B08B95DB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446FB-712C-9349-8B35-0ADD4B18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FA3AE-2104-BB42-BBDE-C2D8F644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0756-81BD-5444-BE09-0F1D79C7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2D09-F301-3844-B132-94F78005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6551-EF89-0E44-BCA9-EC1493CFE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26223-8A61-3A4D-9529-9CBD1C37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9D77-0D3B-1C44-9D60-8A95B08B95DB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CF82-CE16-B54A-B506-3B3E21BC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D250-AF20-BE44-83A1-37A0FEEF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0756-81BD-5444-BE09-0F1D79C7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6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ADCA-FF04-5C4C-9D10-4D634319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7F0F4-D274-D649-8A10-0A0738A4F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DB3CB-F872-2741-92AD-5A457377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9D77-0D3B-1C44-9D60-8A95B08B95DB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25A6A-0767-3140-90BD-B4AB5EBB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46E47-29BE-F446-9A3B-CD8071B8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0756-81BD-5444-BE09-0F1D79C7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5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8786-0135-DB43-85B7-E70ED28D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0B409-B1CC-A14B-AA7F-B2B749274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5D775-3A0F-0D4D-A19F-3AE6D34B7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5A573-9A8F-554A-AB46-35A42B4C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9D77-0D3B-1C44-9D60-8A95B08B95DB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B8A80-F3CA-4345-8EAB-287F4C15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B4E64-C646-A74D-9031-A937B454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0756-81BD-5444-BE09-0F1D79C7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5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13A1-BAB5-2E44-8174-F04CD56E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71E1F-1353-BB4B-B655-972EA98D0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6384B-4B43-7647-9B2E-EB6EED4F3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57AFB-B6B4-0F48-8D16-5082C048B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91CBDC-FF37-9042-8385-AF6409ACC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04008-ED8B-9142-B10F-D8C2163B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9D77-0D3B-1C44-9D60-8A95B08B95DB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FFA22-7F29-014E-B833-5D798285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2746F2-14A7-5A46-B4CD-2C812BA4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0756-81BD-5444-BE09-0F1D79C7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E5E4-5BAF-DE42-9AAF-B2A39B12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8F825-DB2D-F246-9125-9192628F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9D77-0D3B-1C44-9D60-8A95B08B95DB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1658B-F01E-1042-94B6-69E7330D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3F274-97BD-CE46-AD8F-5EA48582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0756-81BD-5444-BE09-0F1D79C7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0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1682D-07C6-0340-8237-30AA3F09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9D77-0D3B-1C44-9D60-8A95B08B95DB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B5EC5-7B27-D04D-8D0D-31A096F2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FEFB0-8948-894A-8F55-3C354A05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0756-81BD-5444-BE09-0F1D79C7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5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7A12-EDF2-5641-B733-D7F12963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B9030-7F65-A94F-B11F-6E190C2B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6720E-82DE-844D-8406-809782F51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5822D-CE35-D44C-B5A4-45924235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9D77-0D3B-1C44-9D60-8A95B08B95DB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A2295-C8E4-E24D-BC36-DA5CB09D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94548-539D-D640-A82D-8C3D227D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0756-81BD-5444-BE09-0F1D79C7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6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76F1-4941-1A47-BA7F-F02CB2C4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CC028-C612-9947-995B-3FFCA378E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802CF-64B3-3C49-A745-C733A4FD1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F1FBA-2DE0-8B4F-8899-52D476A8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9D77-0D3B-1C44-9D60-8A95B08B95DB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CA201-28F0-EA48-856B-7050A695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54431-2A94-BD43-B9CE-4E17ED18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0756-81BD-5444-BE09-0F1D79C7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8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124B5-1B96-154F-A47F-93121959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EB002-3D23-1A46-A433-E565196B5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C44F7-D4A6-114F-8DD4-947D6F760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E9D77-0D3B-1C44-9D60-8A95B08B95DB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79A43-7918-D144-AF92-1AA26EFBB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7E44F-35A5-CB40-B742-9FB8B718E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0756-81BD-5444-BE09-0F1D79C7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www.ncdc.noaa.gov/cag/statewide/time-series/42/tavg/12/9/1895-2021?trend=true&amp;trend_base=10&amp;begtrendyear=1895&amp;endtrendyear=202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ecosystems/climate-research-and-development-program/science/national-climate-change-viewer-nccv?qt-science_center_objects=0#qt-science_center_objects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ecosystems/climate-research-and-development-program/science/national-climate-change-viewer-nccv?qt-science_center_objects=0#qt-science_center_objects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sgs.gov/ecosystems/climate-research-and-development-program/science/national-climate-change-viewer-nccv?qt-science_center_objects=0#qt-science_center_objec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1DB948A-2300-6142-BCEA-B0DC5D9AE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175" y="688723"/>
            <a:ext cx="7928919" cy="961972"/>
          </a:xfr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Utah’s Climate Future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1D879D-0A8E-5A42-B5B1-29E79ED96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015" y="5239265"/>
            <a:ext cx="3333965" cy="1367990"/>
          </a:xfr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Seth Arens</a:t>
            </a:r>
          </a:p>
          <a:p>
            <a:r>
              <a:rPr lang="en-US" b="1" dirty="0">
                <a:solidFill>
                  <a:schemeClr val="bg1"/>
                </a:solidFill>
              </a:rPr>
              <a:t>Western Water Assessment</a:t>
            </a:r>
          </a:p>
          <a:p>
            <a:r>
              <a:rPr lang="en-US" b="1" dirty="0">
                <a:solidFill>
                  <a:schemeClr val="bg1"/>
                </a:solidFill>
              </a:rPr>
              <a:t>University of Utah</a:t>
            </a:r>
          </a:p>
          <a:p>
            <a:r>
              <a:rPr lang="en-US" b="1" dirty="0">
                <a:solidFill>
                  <a:schemeClr val="bg1"/>
                </a:solidFill>
              </a:rPr>
              <a:t>6/30/21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69AEA-EE10-1C46-8D94-EF585E552039}"/>
              </a:ext>
            </a:extLst>
          </p:cNvPr>
          <p:cNvSpPr txBox="1"/>
          <p:nvPr/>
        </p:nvSpPr>
        <p:spPr>
          <a:xfrm>
            <a:off x="9317488" y="6075742"/>
            <a:ext cx="2907463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Escalante Arm of Lake Powell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April 15, 2021</a:t>
            </a:r>
          </a:p>
        </p:txBody>
      </p:sp>
    </p:spTree>
    <p:extLst>
      <p:ext uri="{BB962C8B-B14F-4D97-AF65-F5344CB8AC3E}">
        <p14:creationId xmlns:p14="http://schemas.microsoft.com/office/powerpoint/2010/main" val="386241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D6265-0B28-C54B-9B97-2DD834AF6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848" y="1417852"/>
            <a:ext cx="10886303" cy="4093262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Water supply – quantity and quality issues</a:t>
            </a:r>
          </a:p>
          <a:p>
            <a:pPr lvl="1"/>
            <a:r>
              <a:rPr lang="en-US" dirty="0"/>
              <a:t>Municipal water use</a:t>
            </a:r>
          </a:p>
          <a:p>
            <a:pPr lvl="1"/>
            <a:r>
              <a:rPr lang="en-US" dirty="0"/>
              <a:t>Agricultural water use and agriculture </a:t>
            </a:r>
          </a:p>
          <a:p>
            <a:r>
              <a:rPr lang="en-US" dirty="0"/>
              <a:t>Ski industry and tourism – less snow, summer air quality impacts</a:t>
            </a:r>
          </a:p>
          <a:p>
            <a:r>
              <a:rPr lang="en-US" dirty="0"/>
              <a:t>Quality of life  - hotter temperatures and poor air quality in summer</a:t>
            </a:r>
          </a:p>
          <a:p>
            <a:r>
              <a:rPr lang="en-US" dirty="0"/>
              <a:t>Economic growth – water supply, transportation, air quality</a:t>
            </a:r>
          </a:p>
          <a:p>
            <a:r>
              <a:rPr lang="en-US" dirty="0"/>
              <a:t>Infrastructure readiness – need to build resiliency  </a:t>
            </a:r>
          </a:p>
          <a:p>
            <a:r>
              <a:rPr lang="en-US" dirty="0"/>
              <a:t>Great Salt Lake – reached all-time low elevation in August</a:t>
            </a:r>
          </a:p>
          <a:p>
            <a:r>
              <a:rPr lang="en-US" dirty="0"/>
              <a:t>Climate justice – climate change disproportionately affects low-income, Latino and Native American communities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62F07F-89FD-3543-A58B-07D683F805C3}"/>
              </a:ext>
            </a:extLst>
          </p:cNvPr>
          <p:cNvSpPr txBox="1">
            <a:spLocks/>
          </p:cNvSpPr>
          <p:nvPr/>
        </p:nvSpPr>
        <p:spPr>
          <a:xfrm>
            <a:off x="838200" y="-1167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Climate impacts in Utah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5BEE4-757A-684C-9509-2CCAC60C5868}"/>
              </a:ext>
            </a:extLst>
          </p:cNvPr>
          <p:cNvSpPr txBox="1"/>
          <p:nvPr/>
        </p:nvSpPr>
        <p:spPr>
          <a:xfrm>
            <a:off x="7000129" y="6488668"/>
            <a:ext cx="519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Smoke along the Colorado River in Utah, August 2021</a:t>
            </a:r>
          </a:p>
        </p:txBody>
      </p:sp>
    </p:spTree>
    <p:extLst>
      <p:ext uri="{BB962C8B-B14F-4D97-AF65-F5344CB8AC3E}">
        <p14:creationId xmlns:p14="http://schemas.microsoft.com/office/powerpoint/2010/main" val="416747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2C25FC-CB6B-374E-A2A9-E0ADD51C9E60}"/>
              </a:ext>
            </a:extLst>
          </p:cNvPr>
          <p:cNvSpPr txBox="1"/>
          <p:nvPr/>
        </p:nvSpPr>
        <p:spPr>
          <a:xfrm>
            <a:off x="4248570" y="18535"/>
            <a:ext cx="36948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Seth Arens</a:t>
            </a:r>
          </a:p>
          <a:p>
            <a:pPr algn="ctr"/>
            <a:r>
              <a:rPr lang="en-US" sz="2400" b="1" dirty="0"/>
              <a:t>Research scientist </a:t>
            </a:r>
          </a:p>
          <a:p>
            <a:pPr algn="ctr"/>
            <a:r>
              <a:rPr lang="en-US" sz="2400" b="1" dirty="0"/>
              <a:t>Western Water Assessment</a:t>
            </a:r>
          </a:p>
          <a:p>
            <a:pPr algn="ctr"/>
            <a:r>
              <a:rPr lang="en-US" sz="2400" b="1" dirty="0"/>
              <a:t>wwa.arens@gmail.com</a:t>
            </a:r>
          </a:p>
        </p:txBody>
      </p:sp>
    </p:spTree>
    <p:extLst>
      <p:ext uri="{BB962C8B-B14F-4D97-AF65-F5344CB8AC3E}">
        <p14:creationId xmlns:p14="http://schemas.microsoft.com/office/powerpoint/2010/main" val="50448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0628-13EC-2A4E-BA41-12E50474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6789"/>
            <a:ext cx="10515600" cy="1325563"/>
          </a:xfrm>
        </p:spPr>
        <p:txBody>
          <a:bodyPr/>
          <a:lstStyle/>
          <a:p>
            <a:r>
              <a:rPr lang="en-US" dirty="0"/>
              <a:t>Climate is already changing in Utah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057B6-4321-AD4A-B089-17DFE1E9EBF0}"/>
              </a:ext>
            </a:extLst>
          </p:cNvPr>
          <p:cNvSpPr txBox="1"/>
          <p:nvPr/>
        </p:nvSpPr>
        <p:spPr>
          <a:xfrm>
            <a:off x="8738106" y="6550223"/>
            <a:ext cx="345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 source: </a:t>
            </a:r>
            <a:r>
              <a:rPr lang="en-US" sz="1400" dirty="0">
                <a:hlinkClick r:id="rId2"/>
              </a:rPr>
              <a:t>NOAA NCEI Climate at a Glance </a:t>
            </a:r>
            <a:endParaRPr lang="en-US" sz="1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C5440F-2947-5246-8C94-23FDCBC24ED1}"/>
              </a:ext>
            </a:extLst>
          </p:cNvPr>
          <p:cNvGrpSpPr/>
          <p:nvPr/>
        </p:nvGrpSpPr>
        <p:grpSpPr>
          <a:xfrm>
            <a:off x="3919151" y="1436243"/>
            <a:ext cx="4353697" cy="5347937"/>
            <a:chOff x="4109644" y="914400"/>
            <a:chExt cx="4923145" cy="59435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CF796E-5534-EC4D-86B1-BF1A6D159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9644" y="988540"/>
              <a:ext cx="4777311" cy="586945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D2DE2C-AE8B-8F4E-94FD-F5A389CA7E14}"/>
                </a:ext>
              </a:extLst>
            </p:cNvPr>
            <p:cNvSpPr/>
            <p:nvPr/>
          </p:nvSpPr>
          <p:spPr>
            <a:xfrm>
              <a:off x="6969211" y="914400"/>
              <a:ext cx="2063578" cy="1309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AB0A298-019E-B144-B71A-472BA3CDEA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46" y="2908969"/>
            <a:ext cx="5993077" cy="339553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1A0F67-10A9-774B-838E-4A653B7CE4E4}"/>
              </a:ext>
            </a:extLst>
          </p:cNvPr>
          <p:cNvSpPr txBox="1"/>
          <p:nvPr/>
        </p:nvSpPr>
        <p:spPr>
          <a:xfrm>
            <a:off x="6872100" y="1874728"/>
            <a:ext cx="512409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Utah warmed </a:t>
            </a:r>
            <a:r>
              <a:rPr lang="en-US" sz="2800" b="1" dirty="0">
                <a:solidFill>
                  <a:srgbClr val="FF0000"/>
                </a:solidFill>
              </a:rPr>
              <a:t>2.6°F</a:t>
            </a:r>
            <a:r>
              <a:rPr lang="en-US" sz="2800" dirty="0">
                <a:solidFill>
                  <a:srgbClr val="FF0000"/>
                </a:solidFill>
              </a:rPr>
              <a:t> since 1895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                U.S. warmed </a:t>
            </a:r>
            <a:r>
              <a:rPr lang="en-US" sz="2800" b="1" dirty="0">
                <a:solidFill>
                  <a:srgbClr val="FF0000"/>
                </a:solidFill>
              </a:rPr>
              <a:t>1.8 °F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		</a:t>
            </a:r>
            <a:r>
              <a:rPr lang="en-US" sz="2800" dirty="0">
                <a:solidFill>
                  <a:srgbClr val="FF0000"/>
                </a:solidFill>
              </a:rPr>
              <a:t>since 1895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	     Eastern and southern UT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       	warmed by </a:t>
            </a:r>
            <a:r>
              <a:rPr lang="en-US" sz="2800" b="1" dirty="0">
                <a:solidFill>
                  <a:srgbClr val="FF0000"/>
                </a:solidFill>
              </a:rPr>
              <a:t>4-5°F</a:t>
            </a:r>
          </a:p>
        </p:txBody>
      </p:sp>
    </p:spTree>
    <p:extLst>
      <p:ext uri="{BB962C8B-B14F-4D97-AF65-F5344CB8AC3E}">
        <p14:creationId xmlns:p14="http://schemas.microsoft.com/office/powerpoint/2010/main" val="200678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BF275-F729-C54B-A866-7CBB416FD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73" y="1208774"/>
            <a:ext cx="7934262" cy="50279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5E2744-4786-DA41-8C72-128D76FCEA51}"/>
              </a:ext>
            </a:extLst>
          </p:cNvPr>
          <p:cNvSpPr txBox="1">
            <a:spLocks/>
          </p:cNvSpPr>
          <p:nvPr/>
        </p:nvSpPr>
        <p:spPr>
          <a:xfrm>
            <a:off x="838200" y="-1167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…And it’s going to get hotter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AA271-56DC-D04E-97E4-FF0A94CDCCEF}"/>
              </a:ext>
            </a:extLst>
          </p:cNvPr>
          <p:cNvSpPr txBox="1"/>
          <p:nvPr/>
        </p:nvSpPr>
        <p:spPr>
          <a:xfrm>
            <a:off x="8168221" y="6550223"/>
            <a:ext cx="3924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 source: </a:t>
            </a:r>
            <a:r>
              <a:rPr lang="en-US" sz="1400" dirty="0">
                <a:hlinkClick r:id="rId3"/>
              </a:rPr>
              <a:t>USGS National Climate Change Viewer</a:t>
            </a:r>
            <a:endParaRPr lang="en-US" sz="1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1D6ABC-1D0F-E444-B324-4C13D2F26559}"/>
              </a:ext>
            </a:extLst>
          </p:cNvPr>
          <p:cNvSpPr/>
          <p:nvPr/>
        </p:nvSpPr>
        <p:spPr>
          <a:xfrm>
            <a:off x="8303739" y="3258824"/>
            <a:ext cx="111211" cy="11121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903122-B47F-B14C-ACC9-A740A16B4F29}"/>
              </a:ext>
            </a:extLst>
          </p:cNvPr>
          <p:cNvSpPr/>
          <p:nvPr/>
        </p:nvSpPr>
        <p:spPr>
          <a:xfrm>
            <a:off x="8303740" y="2767913"/>
            <a:ext cx="111211" cy="111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0D5E4F-FE2B-4F40-AC73-D724330538EF}"/>
              </a:ext>
            </a:extLst>
          </p:cNvPr>
          <p:cNvSpPr/>
          <p:nvPr/>
        </p:nvSpPr>
        <p:spPr>
          <a:xfrm>
            <a:off x="6915665" y="3109784"/>
            <a:ext cx="111211" cy="111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32BF10-65BD-3B4C-81A8-FD9D09BEBC43}"/>
              </a:ext>
            </a:extLst>
          </p:cNvPr>
          <p:cNvSpPr/>
          <p:nvPr/>
        </p:nvSpPr>
        <p:spPr>
          <a:xfrm>
            <a:off x="6909485" y="3314430"/>
            <a:ext cx="111211" cy="11121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410C8-BE8C-584F-A5CB-38CC7EE5EF91}"/>
              </a:ext>
            </a:extLst>
          </p:cNvPr>
          <p:cNvSpPr txBox="1"/>
          <p:nvPr/>
        </p:nvSpPr>
        <p:spPr>
          <a:xfrm>
            <a:off x="9203723" y="1364647"/>
            <a:ext cx="27703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2065</a:t>
            </a:r>
          </a:p>
          <a:p>
            <a:r>
              <a:rPr lang="en-US" sz="2400" dirty="0">
                <a:sym typeface="Wingdings" pitchFamily="2" charset="2"/>
              </a:rPr>
              <a:t>    </a:t>
            </a:r>
            <a:r>
              <a:rPr lang="en-US" sz="2400" dirty="0">
                <a:solidFill>
                  <a:srgbClr val="0070C0"/>
                </a:solidFill>
              </a:rPr>
              <a:t>RCP4.5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 +4.5°F</a:t>
            </a:r>
          </a:p>
          <a:p>
            <a:r>
              <a:rPr lang="en-US" sz="2400" dirty="0">
                <a:solidFill>
                  <a:srgbClr val="C8879A"/>
                </a:solidFill>
                <a:sym typeface="Wingdings" pitchFamily="2" charset="2"/>
              </a:rPr>
              <a:t>    RCP8.5  +6.7 °F</a:t>
            </a:r>
          </a:p>
          <a:p>
            <a:endParaRPr lang="en-US" sz="2400" dirty="0"/>
          </a:p>
          <a:p>
            <a:r>
              <a:rPr lang="en-US" sz="2400" dirty="0"/>
              <a:t>2090</a:t>
            </a:r>
          </a:p>
          <a:p>
            <a:r>
              <a:rPr lang="en-US" sz="2400" dirty="0"/>
              <a:t>    </a:t>
            </a:r>
            <a:r>
              <a:rPr lang="en-US" sz="2400" dirty="0">
                <a:solidFill>
                  <a:srgbClr val="0070C0"/>
                </a:solidFill>
              </a:rPr>
              <a:t>RCP4.5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 +6.7°F</a:t>
            </a:r>
          </a:p>
          <a:p>
            <a:r>
              <a:rPr lang="en-US" sz="2400" dirty="0">
                <a:sym typeface="Wingdings" pitchFamily="2" charset="2"/>
              </a:rPr>
              <a:t>    </a:t>
            </a:r>
            <a:r>
              <a:rPr lang="en-US" sz="2400" dirty="0">
                <a:solidFill>
                  <a:srgbClr val="C8879A"/>
                </a:solidFill>
                <a:sym typeface="Wingdings" pitchFamily="2" charset="2"/>
              </a:rPr>
              <a:t>RCP8.5  +9.8 °F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5E2744-4786-DA41-8C72-128D76FCEA51}"/>
              </a:ext>
            </a:extLst>
          </p:cNvPr>
          <p:cNvSpPr txBox="1">
            <a:spLocks/>
          </p:cNvSpPr>
          <p:nvPr/>
        </p:nvSpPr>
        <p:spPr>
          <a:xfrm>
            <a:off x="838200" y="-1167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…And precipitation will increase (maybe)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B7DB3C-F3AA-6347-8FB5-5743BAAE3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8774"/>
            <a:ext cx="7936252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B7A215-57E8-AC46-A178-E3E79B51C3CC}"/>
              </a:ext>
            </a:extLst>
          </p:cNvPr>
          <p:cNvSpPr txBox="1"/>
          <p:nvPr/>
        </p:nvSpPr>
        <p:spPr>
          <a:xfrm>
            <a:off x="9029311" y="1009122"/>
            <a:ext cx="316268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Not all models agree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20% of models </a:t>
            </a:r>
          </a:p>
          <a:p>
            <a:r>
              <a:rPr lang="en-US" sz="2400" dirty="0">
                <a:sym typeface="Wingdings" pitchFamily="2" charset="2"/>
              </a:rPr>
              <a:t>     project decrease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20% project a </a:t>
            </a:r>
            <a:r>
              <a:rPr lang="en-US" sz="2400" i="1" dirty="0">
                <a:sym typeface="Wingdings" pitchFamily="2" charset="2"/>
              </a:rPr>
              <a:t>significant </a:t>
            </a:r>
            <a:r>
              <a:rPr lang="en-US" sz="2400" dirty="0">
                <a:sym typeface="Wingdings" pitchFamily="2" charset="2"/>
              </a:rPr>
              <a:t>increase</a:t>
            </a:r>
          </a:p>
          <a:p>
            <a:r>
              <a:rPr lang="en-US" sz="2400" dirty="0">
                <a:sym typeface="Wingdings" pitchFamily="2" charset="2"/>
              </a:rPr>
              <a:t>2065</a:t>
            </a:r>
          </a:p>
          <a:p>
            <a:r>
              <a:rPr lang="en-US" sz="2400" dirty="0">
                <a:sym typeface="Wingdings" pitchFamily="2" charset="2"/>
              </a:rPr>
              <a:t>    </a:t>
            </a:r>
            <a:r>
              <a:rPr lang="en-US" sz="2400" dirty="0">
                <a:solidFill>
                  <a:srgbClr val="0070C0"/>
                </a:solidFill>
              </a:rPr>
              <a:t>RCP4.5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 +5.8%</a:t>
            </a:r>
          </a:p>
          <a:p>
            <a:r>
              <a:rPr lang="en-US" sz="2400" dirty="0">
                <a:solidFill>
                  <a:srgbClr val="C8879A"/>
                </a:solidFill>
                <a:sym typeface="Wingdings" pitchFamily="2" charset="2"/>
              </a:rPr>
              <a:t>    RCP8.5  +8.3%</a:t>
            </a:r>
            <a:endParaRPr lang="en-US" sz="2400" dirty="0"/>
          </a:p>
          <a:p>
            <a:r>
              <a:rPr lang="en-US" sz="2400" dirty="0"/>
              <a:t>2090</a:t>
            </a:r>
          </a:p>
          <a:p>
            <a:r>
              <a:rPr lang="en-US" sz="2400" dirty="0"/>
              <a:t>    </a:t>
            </a:r>
            <a:r>
              <a:rPr lang="en-US" sz="2400" dirty="0">
                <a:solidFill>
                  <a:srgbClr val="0070C0"/>
                </a:solidFill>
              </a:rPr>
              <a:t>RCP4.5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 +8.3%</a:t>
            </a:r>
          </a:p>
          <a:p>
            <a:r>
              <a:rPr lang="en-US" sz="2400" dirty="0">
                <a:sym typeface="Wingdings" pitchFamily="2" charset="2"/>
              </a:rPr>
              <a:t>    </a:t>
            </a:r>
            <a:r>
              <a:rPr lang="en-US" sz="2400" dirty="0">
                <a:solidFill>
                  <a:srgbClr val="C8879A"/>
                </a:solidFill>
                <a:sym typeface="Wingdings" pitchFamily="2" charset="2"/>
              </a:rPr>
              <a:t>RCP8.5  +10.7%</a:t>
            </a:r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B83A8F-BC90-FF4C-A266-1D454A0BF869}"/>
              </a:ext>
            </a:extLst>
          </p:cNvPr>
          <p:cNvSpPr/>
          <p:nvPr/>
        </p:nvSpPr>
        <p:spPr>
          <a:xfrm>
            <a:off x="8031887" y="3332966"/>
            <a:ext cx="111211" cy="11121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F533C3-E7E2-C14F-89E3-3A657DCF3D20}"/>
              </a:ext>
            </a:extLst>
          </p:cNvPr>
          <p:cNvSpPr/>
          <p:nvPr/>
        </p:nvSpPr>
        <p:spPr>
          <a:xfrm>
            <a:off x="8031888" y="3225114"/>
            <a:ext cx="111211" cy="111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AA896D-9E48-6A4F-8E71-89DB42B5EC91}"/>
              </a:ext>
            </a:extLst>
          </p:cNvPr>
          <p:cNvSpPr/>
          <p:nvPr/>
        </p:nvSpPr>
        <p:spPr>
          <a:xfrm>
            <a:off x="6643813" y="3258066"/>
            <a:ext cx="111211" cy="111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0B1D58-A0E6-5C43-9238-E35E279564CC}"/>
              </a:ext>
            </a:extLst>
          </p:cNvPr>
          <p:cNvSpPr/>
          <p:nvPr/>
        </p:nvSpPr>
        <p:spPr>
          <a:xfrm>
            <a:off x="6637633" y="3363858"/>
            <a:ext cx="111211" cy="11121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5F3CFA0-B4C6-B749-B8FA-A618E676921E}"/>
              </a:ext>
            </a:extLst>
          </p:cNvPr>
          <p:cNvSpPr/>
          <p:nvPr/>
        </p:nvSpPr>
        <p:spPr>
          <a:xfrm>
            <a:off x="8625016" y="3469426"/>
            <a:ext cx="404295" cy="571233"/>
          </a:xfrm>
          <a:prstGeom prst="righ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EDCF6A-BD21-4142-9019-5DFCF0ED97BE}"/>
              </a:ext>
            </a:extLst>
          </p:cNvPr>
          <p:cNvSpPr txBox="1"/>
          <p:nvPr/>
        </p:nvSpPr>
        <p:spPr>
          <a:xfrm>
            <a:off x="8168221" y="6550223"/>
            <a:ext cx="3924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 source: </a:t>
            </a:r>
            <a:r>
              <a:rPr lang="en-US" sz="1400" dirty="0">
                <a:hlinkClick r:id="rId3"/>
              </a:rPr>
              <a:t>USGS National Climate Change Viewer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35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83FD-6052-A04E-9FAF-D62FBA311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694" y="4904925"/>
            <a:ext cx="9788611" cy="1691460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40% decrease in snow by 2040</a:t>
            </a:r>
          </a:p>
          <a:p>
            <a:r>
              <a:rPr lang="en-US" dirty="0"/>
              <a:t>60 – 85% decrease by 2090</a:t>
            </a:r>
          </a:p>
          <a:p>
            <a:r>
              <a:rPr lang="en-US" dirty="0"/>
              <a:t>By 2090 (RCP8.5), more than 90% decrease in Box Elder, Grand, Juab, Millard and Tooele Counties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811E33-571F-C24F-8F84-3F88418A71AC}"/>
              </a:ext>
            </a:extLst>
          </p:cNvPr>
          <p:cNvSpPr txBox="1">
            <a:spLocks/>
          </p:cNvSpPr>
          <p:nvPr/>
        </p:nvSpPr>
        <p:spPr>
          <a:xfrm>
            <a:off x="838200" y="-1167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…But it will snow less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257ED01-9C70-4F4B-9AAF-1A7006EC7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117653"/>
              </p:ext>
            </p:extLst>
          </p:nvPr>
        </p:nvGraphicFramePr>
        <p:xfrm>
          <a:off x="3365157" y="1107345"/>
          <a:ext cx="5461686" cy="369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BCFD1F-ED4A-E442-838D-73B1106C9E26}"/>
              </a:ext>
            </a:extLst>
          </p:cNvPr>
          <p:cNvSpPr txBox="1"/>
          <p:nvPr/>
        </p:nvSpPr>
        <p:spPr>
          <a:xfrm>
            <a:off x="8168221" y="6550223"/>
            <a:ext cx="3924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 source: </a:t>
            </a:r>
            <a:r>
              <a:rPr lang="en-US" sz="1400" dirty="0">
                <a:hlinkClick r:id="rId4"/>
              </a:rPr>
              <a:t>USGS National Climate Change Viewer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715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5E2744-4786-DA41-8C72-128D76FCEA51}"/>
              </a:ext>
            </a:extLst>
          </p:cNvPr>
          <p:cNvSpPr txBox="1">
            <a:spLocks/>
          </p:cNvSpPr>
          <p:nvPr/>
        </p:nvSpPr>
        <p:spPr>
          <a:xfrm>
            <a:off x="838200" y="-17932"/>
            <a:ext cx="6711778" cy="1043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…And it will be drier…Huh?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151E58-96FA-BC46-837D-8C5367741180}"/>
              </a:ext>
            </a:extLst>
          </p:cNvPr>
          <p:cNvSpPr txBox="1"/>
          <p:nvPr/>
        </p:nvSpPr>
        <p:spPr>
          <a:xfrm>
            <a:off x="8538243" y="6476311"/>
            <a:ext cx="3653757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Great Salt Lake near Stansbury Island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82381-3358-5A4E-9317-4EC73ADA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973"/>
            <a:ext cx="10515600" cy="4351338"/>
          </a:xfrm>
        </p:spPr>
        <p:txBody>
          <a:bodyPr/>
          <a:lstStyle/>
          <a:p>
            <a:r>
              <a:rPr lang="en-US" dirty="0"/>
              <a:t>Higher temperatures drive large increase in </a:t>
            </a:r>
            <a:r>
              <a:rPr lang="en-US" i="1" dirty="0"/>
              <a:t>evapotranspiration </a:t>
            </a:r>
            <a:r>
              <a:rPr lang="en-US" dirty="0"/>
              <a:t>(ET)</a:t>
            </a:r>
          </a:p>
          <a:p>
            <a:pPr lvl="1"/>
            <a:r>
              <a:rPr lang="en-US" dirty="0"/>
              <a:t>ET is water lost to atmosphere through evaporation and plant transpiration</a:t>
            </a:r>
          </a:p>
          <a:p>
            <a:r>
              <a:rPr lang="en-US" dirty="0"/>
              <a:t>Increase in ET more than offsets modest increase in precipitation</a:t>
            </a:r>
          </a:p>
          <a:p>
            <a:r>
              <a:rPr lang="en-US" dirty="0"/>
              <a:t>Less snow and earlier melt also cause drier conditions</a:t>
            </a:r>
          </a:p>
          <a:p>
            <a:r>
              <a:rPr lang="en-US" dirty="0"/>
              <a:t>Higher temperatures </a:t>
            </a:r>
            <a:r>
              <a:rPr lang="en-US" i="1" dirty="0"/>
              <a:t>alone</a:t>
            </a:r>
            <a:r>
              <a:rPr lang="en-US" dirty="0"/>
              <a:t> will cause more drought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>
            <a:spLocks noChangeArrowheads="1"/>
          </p:cNvSpPr>
          <p:nvPr/>
        </p:nvSpPr>
        <p:spPr bwMode="auto">
          <a:xfrm>
            <a:off x="2917372" y="2006601"/>
            <a:ext cx="1194255" cy="990600"/>
          </a:xfrm>
          <a:prstGeom prst="downArrow">
            <a:avLst>
              <a:gd name="adj1" fmla="val 50000"/>
              <a:gd name="adj2" fmla="val 36811"/>
            </a:avLst>
          </a:prstGeom>
          <a:solidFill>
            <a:srgbClr val="0000FF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4566476" y="4698657"/>
            <a:ext cx="1066800" cy="406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7030A0"/>
                </a:solidFill>
                <a:latin typeface="Arial" charset="0"/>
              </a:rPr>
              <a:t>Runoff</a:t>
            </a:r>
          </a:p>
        </p:txBody>
      </p:sp>
      <p:sp>
        <p:nvSpPr>
          <p:cNvPr id="13316" name="TextBox 11"/>
          <p:cNvSpPr txBox="1">
            <a:spLocks noChangeArrowheads="1"/>
          </p:cNvSpPr>
          <p:nvPr/>
        </p:nvSpPr>
        <p:spPr bwMode="auto">
          <a:xfrm>
            <a:off x="2454756" y="1439046"/>
            <a:ext cx="2431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charset="0"/>
              </a:rPr>
              <a:t>Precipitation</a:t>
            </a: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8126128">
            <a:off x="6845673" y="5446370"/>
            <a:ext cx="390525" cy="742950"/>
          </a:xfrm>
          <a:prstGeom prst="downArrow">
            <a:avLst>
              <a:gd name="adj1" fmla="val 50000"/>
              <a:gd name="adj2" fmla="val 50027"/>
            </a:avLst>
          </a:prstGeom>
          <a:solidFill>
            <a:srgbClr val="7030A0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3318" name="TextBox 11"/>
          <p:cNvSpPr txBox="1">
            <a:spLocks noChangeArrowheads="1"/>
          </p:cNvSpPr>
          <p:nvPr/>
        </p:nvSpPr>
        <p:spPr bwMode="auto">
          <a:xfrm>
            <a:off x="6369991" y="2706258"/>
            <a:ext cx="2514600" cy="7080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Evapotranspiration (ET)</a:t>
            </a:r>
          </a:p>
        </p:txBody>
      </p:sp>
      <p:sp>
        <p:nvSpPr>
          <p:cNvPr id="24" name="Down Arrow 23"/>
          <p:cNvSpPr>
            <a:spLocks noChangeArrowheads="1"/>
          </p:cNvSpPr>
          <p:nvPr/>
        </p:nvSpPr>
        <p:spPr bwMode="auto">
          <a:xfrm rot="10800000">
            <a:off x="7157391" y="1764869"/>
            <a:ext cx="750888" cy="933450"/>
          </a:xfrm>
          <a:prstGeom prst="downArrow">
            <a:avLst>
              <a:gd name="adj1" fmla="val 50000"/>
              <a:gd name="adj2" fmla="val 50070"/>
            </a:avLst>
          </a:prstGeom>
          <a:solidFill>
            <a:srgbClr val="FF0000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rot="1080000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C00000"/>
              </a:solidFill>
            </a:endParaRPr>
          </a:p>
        </p:txBody>
      </p: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7886507" y="1653973"/>
            <a:ext cx="24622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  18”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(60% of precip)</a:t>
            </a: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3940776" y="5117531"/>
            <a:ext cx="2482850" cy="9541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Arial" charset="0"/>
              </a:rPr>
              <a:t>       12”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Arial" charset="0"/>
              </a:rPr>
              <a:t>Normal runoff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3713844" y="2024971"/>
            <a:ext cx="2462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  30”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6735" y="7172"/>
            <a:ext cx="10478529" cy="707886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Upper Virgin River water budget – average year</a:t>
            </a:r>
          </a:p>
        </p:txBody>
      </p:sp>
    </p:spTree>
    <p:extLst>
      <p:ext uri="{BB962C8B-B14F-4D97-AF65-F5344CB8AC3E}">
        <p14:creationId xmlns:p14="http://schemas.microsoft.com/office/powerpoint/2010/main" val="1523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315" grpId="0" animBg="1"/>
      <p:bldP spid="13316" grpId="0"/>
      <p:bldP spid="16" grpId="0" animBg="1"/>
      <p:bldP spid="13318" grpId="0" animBg="1"/>
      <p:bldP spid="24" grpId="0" animBg="1"/>
      <p:bldP spid="13320" grpId="0"/>
      <p:bldP spid="13321" grpId="0" animBg="1"/>
      <p:bldP spid="133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>
            <a:spLocks noChangeArrowheads="1"/>
          </p:cNvSpPr>
          <p:nvPr/>
        </p:nvSpPr>
        <p:spPr bwMode="auto">
          <a:xfrm>
            <a:off x="2917372" y="2006601"/>
            <a:ext cx="1194255" cy="990600"/>
          </a:xfrm>
          <a:prstGeom prst="downArrow">
            <a:avLst>
              <a:gd name="adj1" fmla="val 50000"/>
              <a:gd name="adj2" fmla="val 36811"/>
            </a:avLst>
          </a:prstGeom>
          <a:solidFill>
            <a:srgbClr val="0000FF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3152904" y="4581954"/>
            <a:ext cx="1438926" cy="52322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Arial" charset="0"/>
              </a:rPr>
              <a:t>Runoff</a:t>
            </a:r>
          </a:p>
        </p:txBody>
      </p:sp>
      <p:sp>
        <p:nvSpPr>
          <p:cNvPr id="13316" name="TextBox 11"/>
          <p:cNvSpPr txBox="1">
            <a:spLocks noChangeArrowheads="1"/>
          </p:cNvSpPr>
          <p:nvPr/>
        </p:nvSpPr>
        <p:spPr bwMode="auto">
          <a:xfrm>
            <a:off x="2454756" y="1439046"/>
            <a:ext cx="2431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charset="0"/>
              </a:rPr>
              <a:t>Precipitation</a:t>
            </a: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8126128">
            <a:off x="5535839" y="5434013"/>
            <a:ext cx="390525" cy="742950"/>
          </a:xfrm>
          <a:prstGeom prst="downArrow">
            <a:avLst>
              <a:gd name="adj1" fmla="val 50000"/>
              <a:gd name="adj2" fmla="val 50027"/>
            </a:avLst>
          </a:prstGeom>
          <a:solidFill>
            <a:srgbClr val="7030A0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3318" name="TextBox 11"/>
          <p:cNvSpPr txBox="1">
            <a:spLocks noChangeArrowheads="1"/>
          </p:cNvSpPr>
          <p:nvPr/>
        </p:nvSpPr>
        <p:spPr bwMode="auto">
          <a:xfrm>
            <a:off x="6518275" y="2805114"/>
            <a:ext cx="2514600" cy="7080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Evapotranspiration (ET)</a:t>
            </a:r>
          </a:p>
        </p:txBody>
      </p:sp>
      <p:sp>
        <p:nvSpPr>
          <p:cNvPr id="24" name="Down Arrow 23"/>
          <p:cNvSpPr>
            <a:spLocks noChangeArrowheads="1"/>
          </p:cNvSpPr>
          <p:nvPr/>
        </p:nvSpPr>
        <p:spPr bwMode="auto">
          <a:xfrm rot="10800000">
            <a:off x="7305675" y="1863725"/>
            <a:ext cx="750888" cy="933450"/>
          </a:xfrm>
          <a:prstGeom prst="downArrow">
            <a:avLst>
              <a:gd name="adj1" fmla="val 50000"/>
              <a:gd name="adj2" fmla="val 50070"/>
            </a:avLst>
          </a:prstGeom>
          <a:solidFill>
            <a:srgbClr val="FF0000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rot="1080000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C00000"/>
              </a:solidFill>
            </a:endParaRPr>
          </a:p>
        </p:txBody>
      </p: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8034791" y="1752829"/>
            <a:ext cx="24622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  22.75”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(70% of precip)</a:t>
            </a: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2630942" y="5105174"/>
            <a:ext cx="2482850" cy="138499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Arial" charset="0"/>
              </a:rPr>
              <a:t>9.75”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Arial" charset="0"/>
              </a:rPr>
              <a:t>81%</a:t>
            </a:r>
            <a:r>
              <a:rPr lang="en-US" altLang="en-US" sz="2400" b="1" dirty="0">
                <a:solidFill>
                  <a:srgbClr val="7030A0"/>
                </a:solidFill>
                <a:latin typeface="Arial" charset="0"/>
              </a:rPr>
              <a:t> of normal runoff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3713844" y="2024971"/>
            <a:ext cx="2462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33A64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Arial" charset="0"/>
              </a:rPr>
              <a:t>  32.5”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298" y="9956"/>
            <a:ext cx="10997514" cy="707886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i="1" dirty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Projected</a:t>
            </a:r>
            <a:r>
              <a:rPr lang="en-US" sz="4000" dirty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 Upper Virgin River water budget – </a:t>
            </a:r>
            <a:r>
              <a:rPr lang="en-US" sz="4000" b="1" dirty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2065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E82C5-9F4C-FC4F-AEF9-672F72C2C27E}"/>
              </a:ext>
            </a:extLst>
          </p:cNvPr>
          <p:cNvSpPr txBox="1"/>
          <p:nvPr/>
        </p:nvSpPr>
        <p:spPr>
          <a:xfrm>
            <a:off x="2186855" y="3085302"/>
            <a:ext cx="2410725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8.3% more precip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A4562-C673-3C48-AED9-AD9D20F656F6}"/>
              </a:ext>
            </a:extLst>
          </p:cNvPr>
          <p:cNvSpPr txBox="1"/>
          <p:nvPr/>
        </p:nvSpPr>
        <p:spPr>
          <a:xfrm>
            <a:off x="6518275" y="3624770"/>
            <a:ext cx="2531206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10% increase in 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149E9-8364-0546-B9F1-AD5BEB0DE78A}"/>
              </a:ext>
            </a:extLst>
          </p:cNvPr>
          <p:cNvSpPr txBox="1"/>
          <p:nvPr/>
        </p:nvSpPr>
        <p:spPr>
          <a:xfrm>
            <a:off x="7078210" y="5442667"/>
            <a:ext cx="427463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”New normal” runoff</a:t>
            </a:r>
          </a:p>
          <a:p>
            <a:r>
              <a:rPr lang="en-US" sz="2800" b="1" dirty="0"/>
              <a:t>81% of 2021 average runoff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92C0F-269F-854F-8159-98C7EE09A7A2}"/>
              </a:ext>
            </a:extLst>
          </p:cNvPr>
          <p:cNvSpPr txBox="1"/>
          <p:nvPr/>
        </p:nvSpPr>
        <p:spPr>
          <a:xfrm>
            <a:off x="654223" y="2061269"/>
            <a:ext cx="1104366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By 2090, Utah surface water supply </a:t>
            </a:r>
            <a:r>
              <a:rPr lang="en-US" sz="2800" i="1" dirty="0"/>
              <a:t>could</a:t>
            </a:r>
            <a:r>
              <a:rPr lang="en-US" sz="2800" dirty="0"/>
              <a:t> decrease by 800,000 acre-feet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Represents 34% of surface water used in Utah during 2015</a:t>
            </a:r>
          </a:p>
        </p:txBody>
      </p:sp>
    </p:spTree>
    <p:extLst>
      <p:ext uri="{BB962C8B-B14F-4D97-AF65-F5344CB8AC3E}">
        <p14:creationId xmlns:p14="http://schemas.microsoft.com/office/powerpoint/2010/main" val="28058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315" grpId="0" animBg="1"/>
      <p:bldP spid="13315" grpId="1" animBg="1"/>
      <p:bldP spid="13316" grpId="0"/>
      <p:bldP spid="13316" grpId="1"/>
      <p:bldP spid="16" grpId="0" animBg="1"/>
      <p:bldP spid="16" grpId="1" animBg="1"/>
      <p:bldP spid="13318" grpId="0" animBg="1"/>
      <p:bldP spid="13318" grpId="1" animBg="1"/>
      <p:bldP spid="24" grpId="0" animBg="1"/>
      <p:bldP spid="24" grpId="1" animBg="1"/>
      <p:bldP spid="13320" grpId="0"/>
      <p:bldP spid="13320" grpId="1"/>
      <p:bldP spid="13321" grpId="0" animBg="1"/>
      <p:bldP spid="13321" grpId="1" animBg="1"/>
      <p:bldP spid="13322" grpId="0"/>
      <p:bldP spid="13322" grpId="1"/>
      <p:bldP spid="3" grpId="0" animBg="1"/>
      <p:bldP spid="2" grpId="0" animBg="1"/>
      <p:bldP spid="2" grpId="1" animBg="1"/>
      <p:bldP spid="13" grpId="0" animBg="1"/>
      <p:bldP spid="13" grpId="1" animBg="1"/>
      <p:bldP spid="4" grpId="0" animBg="1"/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EA5AF-C062-CA4C-9A03-D1CC9E8AC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454" cy="4351338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Drought will increase – frequency, severity, extent</a:t>
            </a:r>
          </a:p>
          <a:p>
            <a:pPr lvl="1"/>
            <a:r>
              <a:rPr lang="en-US" dirty="0"/>
              <a:t>Average years of past become drought years of future</a:t>
            </a:r>
          </a:p>
          <a:p>
            <a:r>
              <a:rPr lang="en-US" dirty="0"/>
              <a:t>Extreme heat waves will be more frequent and hotter</a:t>
            </a:r>
          </a:p>
          <a:p>
            <a:r>
              <a:rPr lang="en-US" dirty="0"/>
              <a:t>Wildfire will increase – greater chance of very large fires</a:t>
            </a:r>
          </a:p>
          <a:p>
            <a:pPr lvl="1"/>
            <a:r>
              <a:rPr lang="en-US" dirty="0"/>
              <a:t>Drier conditions, longer fire season due to less snow</a:t>
            </a:r>
          </a:p>
          <a:p>
            <a:pPr lvl="1"/>
            <a:r>
              <a:rPr lang="en-US" dirty="0"/>
              <a:t>Air quality impacts even when no fires in Utah</a:t>
            </a:r>
          </a:p>
          <a:p>
            <a:r>
              <a:rPr lang="en-US" dirty="0"/>
              <a:t>Increased risk of extreme rainfall and flooding</a:t>
            </a:r>
          </a:p>
          <a:p>
            <a:r>
              <a:rPr lang="en-US" dirty="0"/>
              <a:t>Compounding hazards </a:t>
            </a:r>
          </a:p>
          <a:p>
            <a:pPr lvl="1"/>
            <a:r>
              <a:rPr lang="en-US" dirty="0"/>
              <a:t>Climate change and hazards act in concert</a:t>
            </a:r>
          </a:p>
          <a:p>
            <a:pPr lvl="1"/>
            <a:r>
              <a:rPr lang="en-US" dirty="0"/>
              <a:t>Example: more drought </a:t>
            </a:r>
            <a:r>
              <a:rPr lang="en-US" dirty="0">
                <a:sym typeface="Wingdings" pitchFamily="2" charset="2"/>
              </a:rPr>
              <a:t> increased wildfire  increased flash flood risk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0FD1A3-D8DD-7B40-B81E-A1AA5C78CA9B}"/>
              </a:ext>
            </a:extLst>
          </p:cNvPr>
          <p:cNvSpPr txBox="1">
            <a:spLocks/>
          </p:cNvSpPr>
          <p:nvPr/>
        </p:nvSpPr>
        <p:spPr>
          <a:xfrm>
            <a:off x="838200" y="266273"/>
            <a:ext cx="10962503" cy="1043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How will climate hazards/natural disaster change?</a:t>
            </a:r>
          </a:p>
        </p:txBody>
      </p:sp>
    </p:spTree>
    <p:extLst>
      <p:ext uri="{BB962C8B-B14F-4D97-AF65-F5344CB8AC3E}">
        <p14:creationId xmlns:p14="http://schemas.microsoft.com/office/powerpoint/2010/main" val="38129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603</Words>
  <Application>Microsoft Macintosh PowerPoint</Application>
  <PresentationFormat>Widescreen</PresentationFormat>
  <Paragraphs>104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Times New Roman</vt:lpstr>
      <vt:lpstr>Office Theme</vt:lpstr>
      <vt:lpstr>Utah’s Climate Future</vt:lpstr>
      <vt:lpstr>Climate is already changing in Utah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Utah’s Climate Future</dc:title>
  <dc:subject/>
  <dc:creator>Microsoft Office User</dc:creator>
  <cp:keywords/>
  <dc:description/>
  <cp:lastModifiedBy>Microsoft Office User</cp:lastModifiedBy>
  <cp:revision>15</cp:revision>
  <dcterms:created xsi:type="dcterms:W3CDTF">2021-11-08T23:49:27Z</dcterms:created>
  <dcterms:modified xsi:type="dcterms:W3CDTF">2021-11-10T21:56:29Z</dcterms:modified>
  <cp:category/>
</cp:coreProperties>
</file>